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600" r:id="rId2"/>
    <p:sldId id="628" r:id="rId3"/>
    <p:sldId id="975" r:id="rId4"/>
    <p:sldId id="909" r:id="rId5"/>
    <p:sldId id="910" r:id="rId6"/>
    <p:sldId id="976" r:id="rId7"/>
    <p:sldId id="977" r:id="rId8"/>
    <p:sldId id="981" r:id="rId9"/>
    <p:sldId id="867" r:id="rId10"/>
    <p:sldId id="978" r:id="rId11"/>
    <p:sldId id="871" r:id="rId12"/>
    <p:sldId id="983" r:id="rId13"/>
    <p:sldId id="869" r:id="rId14"/>
    <p:sldId id="872" r:id="rId15"/>
    <p:sldId id="873" r:id="rId16"/>
    <p:sldId id="979" r:id="rId17"/>
    <p:sldId id="980" r:id="rId18"/>
    <p:sldId id="984" r:id="rId19"/>
    <p:sldId id="985" r:id="rId20"/>
    <p:sldId id="1047" r:id="rId21"/>
    <p:sldId id="986" r:id="rId22"/>
    <p:sldId id="987" r:id="rId23"/>
    <p:sldId id="988" r:id="rId24"/>
    <p:sldId id="989" r:id="rId25"/>
    <p:sldId id="990" r:id="rId26"/>
    <p:sldId id="991" r:id="rId27"/>
    <p:sldId id="998" r:id="rId28"/>
    <p:sldId id="1048" r:id="rId29"/>
    <p:sldId id="994" r:id="rId30"/>
    <p:sldId id="996" r:id="rId31"/>
    <p:sldId id="997" r:id="rId32"/>
    <p:sldId id="992" r:id="rId33"/>
    <p:sldId id="993" r:id="rId34"/>
    <p:sldId id="1049" r:id="rId35"/>
    <p:sldId id="999" r:id="rId36"/>
    <p:sldId id="1000" r:id="rId37"/>
    <p:sldId id="889" r:id="rId38"/>
    <p:sldId id="890" r:id="rId39"/>
    <p:sldId id="891" r:id="rId40"/>
    <p:sldId id="1001" r:id="rId41"/>
    <p:sldId id="1050" r:id="rId42"/>
    <p:sldId id="1007" r:id="rId43"/>
    <p:sldId id="1051" r:id="rId44"/>
    <p:sldId id="1008" r:id="rId45"/>
    <p:sldId id="1009" r:id="rId46"/>
    <p:sldId id="1010" r:id="rId47"/>
    <p:sldId id="1052" r:id="rId48"/>
    <p:sldId id="1002" r:id="rId49"/>
    <p:sldId id="1003" r:id="rId50"/>
    <p:sldId id="1004" r:id="rId51"/>
    <p:sldId id="894" r:id="rId52"/>
    <p:sldId id="895" r:id="rId53"/>
    <p:sldId id="896" r:id="rId54"/>
    <p:sldId id="1053" r:id="rId55"/>
    <p:sldId id="1005" r:id="rId56"/>
    <p:sldId id="1006" r:id="rId57"/>
    <p:sldId id="1054" r:id="rId58"/>
    <p:sldId id="1011" r:id="rId59"/>
    <p:sldId id="1055" r:id="rId60"/>
    <p:sldId id="1012" r:id="rId61"/>
    <p:sldId id="1013" r:id="rId62"/>
    <p:sldId id="1014" r:id="rId63"/>
    <p:sldId id="874" r:id="rId64"/>
    <p:sldId id="875" r:id="rId65"/>
    <p:sldId id="876" r:id="rId66"/>
    <p:sldId id="878" r:id="rId67"/>
    <p:sldId id="879" r:id="rId68"/>
    <p:sldId id="1015" r:id="rId69"/>
    <p:sldId id="1016" r:id="rId70"/>
    <p:sldId id="1017" r:id="rId71"/>
    <p:sldId id="1018" r:id="rId72"/>
    <p:sldId id="1019" r:id="rId73"/>
    <p:sldId id="1022" r:id="rId74"/>
    <p:sldId id="1023" r:id="rId75"/>
    <p:sldId id="1024" r:id="rId76"/>
    <p:sldId id="1025" r:id="rId77"/>
    <p:sldId id="880" r:id="rId78"/>
    <p:sldId id="881" r:id="rId79"/>
    <p:sldId id="882" r:id="rId80"/>
    <p:sldId id="883" r:id="rId81"/>
    <p:sldId id="884" r:id="rId82"/>
    <p:sldId id="885" r:id="rId83"/>
    <p:sldId id="886" r:id="rId84"/>
    <p:sldId id="887" r:id="rId85"/>
    <p:sldId id="897" r:id="rId86"/>
    <p:sldId id="898" r:id="rId87"/>
    <p:sldId id="1026" r:id="rId88"/>
    <p:sldId id="1046" r:id="rId89"/>
    <p:sldId id="1027" r:id="rId90"/>
    <p:sldId id="1028" r:id="rId91"/>
    <p:sldId id="1031" r:id="rId92"/>
    <p:sldId id="1029" r:id="rId93"/>
    <p:sldId id="1030" r:id="rId94"/>
    <p:sldId id="1032" r:id="rId95"/>
    <p:sldId id="1033" r:id="rId96"/>
    <p:sldId id="1034" r:id="rId97"/>
    <p:sldId id="1035" r:id="rId98"/>
    <p:sldId id="1036" r:id="rId99"/>
    <p:sldId id="1037" r:id="rId100"/>
    <p:sldId id="1038" r:id="rId101"/>
    <p:sldId id="1039" r:id="rId102"/>
    <p:sldId id="1040" r:id="rId103"/>
    <p:sldId id="1041" r:id="rId104"/>
    <p:sldId id="1042" r:id="rId105"/>
    <p:sldId id="1043" r:id="rId106"/>
    <p:sldId id="1044" r:id="rId107"/>
    <p:sldId id="1045" r:id="rId108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5444" autoAdjust="0"/>
  </p:normalViewPr>
  <p:slideViewPr>
    <p:cSldViewPr>
      <p:cViewPr varScale="1">
        <p:scale>
          <a:sx n="112" d="100"/>
          <a:sy n="112" d="100"/>
        </p:scale>
        <p:origin x="14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5/8/2023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5/8/2023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2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65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0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0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0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73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80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03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1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40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7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69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10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48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48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07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4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41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44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6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50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84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2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04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6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1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24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241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80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93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56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326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48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517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69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59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75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207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179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027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441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052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235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901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61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581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584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086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179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7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06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8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9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5/8/2023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GPT(</a:t>
            </a:r>
            <a:r>
              <a:rPr lang="zh-TW" altLang="en-US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推出的程式介面，可以直接操作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模型，而非單一聊天任務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必須註冊帳號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Gmail)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有多種模型可以選擇，文字模型最強大，另外也有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Dall-E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的影像模型及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Whisper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文字轉語音模型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模型要收費，視模型的能力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收費以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計算，一個中文字為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，但通常英文是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個字母算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9148444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4F44C3-1545-E7D1-7538-DE0716BC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676400"/>
            <a:ext cx="67722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60230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376486916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Zero-shot COT">
            <a:extLst>
              <a:ext uri="{FF2B5EF4-FFF2-40B4-BE49-F238E27FC236}">
                <a16:creationId xmlns:a16="http://schemas.microsoft.com/office/drawing/2014/main" id="{67183268-AE22-05AE-002C-2AD7AE3F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09650"/>
            <a:ext cx="89916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9491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81AC37D-FF04-7AF8-08D0-96F6B20E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90712"/>
            <a:ext cx="7924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4259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6708D5E-14D6-C4EF-3887-EDB77603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547812"/>
            <a:ext cx="81629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0992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用同一個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產生出多個不同的答案，然後把最常出現的答案視為正確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84808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effectLst/>
                <a:latin typeface="ui-monospace"/>
              </a:rPr>
              <a:t>Q: There are 15 trees in the grove. Grove workers will plant trees in the grove today. After they are </a:t>
            </a:r>
            <a:r>
              <a:rPr lang="en-US" altLang="zh-TW" sz="1400" b="0" i="0" dirty="0" err="1">
                <a:effectLst/>
                <a:latin typeface="ui-monospace"/>
              </a:rPr>
              <a:t>done,there</a:t>
            </a:r>
            <a:r>
              <a:rPr lang="en-US" altLang="zh-TW" sz="1400" b="0" i="0" dirty="0">
                <a:effectLst/>
                <a:latin typeface="ui-monospace"/>
              </a:rPr>
              <a:t> will be 21 trees. How many trees did the grove workers plant </a:t>
            </a:r>
            <a:r>
              <a:rPr lang="en-US" altLang="zh-TW" sz="1400" b="0" i="0" dirty="0" err="1">
                <a:effectLst/>
                <a:latin typeface="ui-monospace"/>
              </a:rPr>
              <a:t>today?A</a:t>
            </a:r>
            <a:r>
              <a:rPr lang="en-US" altLang="zh-TW" sz="1400" b="0" i="0" dirty="0">
                <a:effectLst/>
                <a:latin typeface="ui-monospace"/>
              </a:rPr>
              <a:t>: We start with 15 trees. Later we have 21 trees. The difference must be the number of trees they </a:t>
            </a:r>
            <a:r>
              <a:rPr lang="en-US" altLang="zh-TW" sz="1400" b="0" i="0" dirty="0" err="1">
                <a:effectLst/>
                <a:latin typeface="ui-monospace"/>
              </a:rPr>
              <a:t>planted.So</a:t>
            </a:r>
            <a:r>
              <a:rPr lang="en-US" altLang="zh-TW" sz="1400" b="0" i="0" dirty="0">
                <a:effectLst/>
                <a:latin typeface="ui-monospace"/>
              </a:rPr>
              <a:t>, they must have planted 21 - 15 = 6 trees. The answer is 6.Q: If there are 3 cars in the parking lot and 2 more cars arrive, how many cars are in the parking </a:t>
            </a:r>
            <a:r>
              <a:rPr lang="en-US" altLang="zh-TW" sz="1400" b="0" i="0" dirty="0" err="1">
                <a:effectLst/>
                <a:latin typeface="ui-monospace"/>
              </a:rPr>
              <a:t>lot?A</a:t>
            </a:r>
            <a:r>
              <a:rPr lang="en-US" altLang="zh-TW" sz="1400" b="0" i="0" dirty="0">
                <a:effectLst/>
                <a:latin typeface="ui-monospace"/>
              </a:rPr>
              <a:t>: There are 3 cars in the parking lot already. 2 more arrive. Now there are 3 + 2 = 5 cars. The answer is 5.Q: Leah had 32 chocolates and her sister had 42. If they ate 35, how many pieces do they have left in </a:t>
            </a:r>
            <a:r>
              <a:rPr lang="en-US" altLang="zh-TW" sz="1400" b="0" i="0" dirty="0" err="1">
                <a:effectLst/>
                <a:latin typeface="ui-monospace"/>
              </a:rPr>
              <a:t>total?A</a:t>
            </a:r>
            <a:r>
              <a:rPr lang="en-US" altLang="zh-TW" sz="1400" b="0" i="0" dirty="0">
                <a:effectLst/>
                <a:latin typeface="ui-monospace"/>
              </a:rPr>
              <a:t>: Leah had 32 chocolates and Leah’s sister had 42. That means there were originally 32 + 42 = 74chocolates. 35 have been eaten. So in total they still have 74 - 35 = 39 chocolates. The answer is 39.Q: Jason had 20 lollipops. He gave Denny some lollipops. Now Jason has 12 lollipops. How many </a:t>
            </a:r>
            <a:r>
              <a:rPr lang="en-US" altLang="zh-TW" sz="1400" b="0" i="0" dirty="0" err="1">
                <a:effectLst/>
                <a:latin typeface="ui-monospace"/>
              </a:rPr>
              <a:t>lollipopsdid</a:t>
            </a:r>
            <a:r>
              <a:rPr lang="en-US" altLang="zh-TW" sz="1400" b="0" i="0" dirty="0">
                <a:effectLst/>
                <a:latin typeface="ui-monospace"/>
              </a:rPr>
              <a:t> Jason give to </a:t>
            </a:r>
            <a:r>
              <a:rPr lang="en-US" altLang="zh-TW" sz="1400" b="0" i="0" dirty="0" err="1">
                <a:effectLst/>
                <a:latin typeface="ui-monospace"/>
              </a:rPr>
              <a:t>Denny?A</a:t>
            </a:r>
            <a:r>
              <a:rPr lang="en-US" altLang="zh-TW" sz="1400" b="0" i="0" dirty="0">
                <a:effectLst/>
                <a:latin typeface="ui-monospace"/>
              </a:rPr>
              <a:t>: Jason had 20 lollipops. Since he only has 12 now, he must have given the rest to Denny. The number </a:t>
            </a:r>
            <a:r>
              <a:rPr lang="en-US" altLang="zh-TW" sz="1400" b="0" i="0" dirty="0" err="1">
                <a:effectLst/>
                <a:latin typeface="ui-monospace"/>
              </a:rPr>
              <a:t>oflollipops</a:t>
            </a:r>
            <a:r>
              <a:rPr lang="en-US" altLang="zh-TW" sz="1400" b="0" i="0" dirty="0">
                <a:effectLst/>
                <a:latin typeface="ui-monospace"/>
              </a:rPr>
              <a:t> he has given to Denny must have been 20 - 12 = 8 lollipops. The answer is 8.Q: Shawn has five toys. For Christmas, he got two toys each from his mom and dad. How many toys </a:t>
            </a:r>
            <a:r>
              <a:rPr lang="en-US" altLang="zh-TW" sz="1400" b="0" i="0" dirty="0" err="1">
                <a:effectLst/>
                <a:latin typeface="ui-monospace"/>
              </a:rPr>
              <a:t>doeshe</a:t>
            </a:r>
            <a:r>
              <a:rPr lang="en-US" altLang="zh-TW" sz="1400" b="0" i="0" dirty="0">
                <a:effectLst/>
                <a:latin typeface="ui-monospace"/>
              </a:rPr>
              <a:t> have </a:t>
            </a:r>
            <a:r>
              <a:rPr lang="en-US" altLang="zh-TW" sz="1400" b="0" i="0" dirty="0" err="1">
                <a:effectLst/>
                <a:latin typeface="ui-monospace"/>
              </a:rPr>
              <a:t>now?A</a:t>
            </a:r>
            <a:r>
              <a:rPr lang="en-US" altLang="zh-TW" sz="1400" b="0" i="0" dirty="0">
                <a:effectLst/>
                <a:latin typeface="ui-monospace"/>
              </a:rPr>
              <a:t>: He has 5 toys. He got 2 from mom, so after that he has 5 + 2 = 7 toys. Then he got 2 more from dad, </a:t>
            </a:r>
            <a:r>
              <a:rPr lang="en-US" altLang="zh-TW" sz="1400" b="0" i="0" dirty="0" err="1">
                <a:effectLst/>
                <a:latin typeface="ui-monospace"/>
              </a:rPr>
              <a:t>soin</a:t>
            </a:r>
            <a:r>
              <a:rPr lang="en-US" altLang="zh-TW" sz="1400" b="0" i="0" dirty="0">
                <a:effectLst/>
                <a:latin typeface="ui-monospace"/>
              </a:rPr>
              <a:t> total he has 7 + 2 = 9 toys. The answer is 9.Q: There were nine computers in the server room. Five more computers were installed each day, </a:t>
            </a:r>
            <a:r>
              <a:rPr lang="en-US" altLang="zh-TW" sz="1400" b="0" i="0" dirty="0" err="1">
                <a:effectLst/>
                <a:latin typeface="ui-monospace"/>
              </a:rPr>
              <a:t>frommonday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How many computers are now in the server </a:t>
            </a:r>
            <a:r>
              <a:rPr lang="en-US" altLang="zh-TW" sz="1400" b="0" i="0" dirty="0" err="1">
                <a:effectLst/>
                <a:latin typeface="ui-monospace"/>
              </a:rPr>
              <a:t>room?A</a:t>
            </a:r>
            <a:r>
              <a:rPr lang="en-US" altLang="zh-TW" sz="1400" b="0" i="0" dirty="0">
                <a:effectLst/>
                <a:latin typeface="ui-monospace"/>
              </a:rPr>
              <a:t>: There are 4 days from </a:t>
            </a:r>
            <a:r>
              <a:rPr lang="en-US" altLang="zh-TW" sz="1400" b="0" i="0" dirty="0" err="1">
                <a:effectLst/>
                <a:latin typeface="ui-monospace"/>
              </a:rPr>
              <a:t>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5 computers were added each day. That means in total 4 * 5 =20 computers were added. There were 9 computers in the beginning, so now there are 9 + 20 = 29 </a:t>
            </a:r>
            <a:r>
              <a:rPr lang="en-US" altLang="zh-TW" sz="1400" b="0" i="0" dirty="0" err="1">
                <a:effectLst/>
                <a:latin typeface="ui-monospace"/>
              </a:rPr>
              <a:t>computers.The</a:t>
            </a:r>
            <a:r>
              <a:rPr lang="en-US" altLang="zh-TW" sz="1400" b="0" i="0" dirty="0">
                <a:effectLst/>
                <a:latin typeface="ui-monospace"/>
              </a:rPr>
              <a:t> answer is 29.Q: Michael had 58 golf balls. On </a:t>
            </a:r>
            <a:r>
              <a:rPr lang="en-US" altLang="zh-TW" sz="1400" b="0" i="0" dirty="0" err="1">
                <a:effectLst/>
                <a:latin typeface="ui-monospace"/>
              </a:rPr>
              <a:t>tuesday</a:t>
            </a:r>
            <a:r>
              <a:rPr lang="en-US" altLang="zh-TW" sz="1400" b="0" i="0" dirty="0">
                <a:effectLst/>
                <a:latin typeface="ui-monospace"/>
              </a:rPr>
              <a:t>, he lost 23 golf balls. On </a:t>
            </a:r>
            <a:r>
              <a:rPr lang="en-US" altLang="zh-TW" sz="1400" b="0" i="0" dirty="0" err="1">
                <a:effectLst/>
                <a:latin typeface="ui-monospace"/>
              </a:rPr>
              <a:t>wednesday</a:t>
            </a:r>
            <a:r>
              <a:rPr lang="en-US" altLang="zh-TW" sz="1400" b="0" i="0" dirty="0">
                <a:effectLst/>
                <a:latin typeface="ui-monospace"/>
              </a:rPr>
              <a:t>, he lost 2 more. How </a:t>
            </a:r>
            <a:r>
              <a:rPr lang="en-US" altLang="zh-TW" sz="1400" b="0" i="0" dirty="0" err="1">
                <a:effectLst/>
                <a:latin typeface="ui-monospace"/>
              </a:rPr>
              <a:t>manygolf</a:t>
            </a:r>
            <a:r>
              <a:rPr lang="en-US" altLang="zh-TW" sz="1400" b="0" i="0" dirty="0">
                <a:effectLst/>
                <a:latin typeface="ui-monospace"/>
              </a:rPr>
              <a:t> balls did he have at the end of </a:t>
            </a:r>
            <a:r>
              <a:rPr lang="en-US" altLang="zh-TW" sz="1400" b="0" i="0" dirty="0" err="1">
                <a:effectLst/>
                <a:latin typeface="ui-monospace"/>
              </a:rPr>
              <a:t>wednesday?A</a:t>
            </a:r>
            <a:r>
              <a:rPr lang="en-US" altLang="zh-TW" sz="1400" b="0" i="0" dirty="0">
                <a:effectLst/>
                <a:latin typeface="ui-monospace"/>
              </a:rPr>
              <a:t>: Michael initially had 58 balls. He lost 23 on Tuesday, so after that he has 58 - 23 = 35 balls. </a:t>
            </a:r>
            <a:r>
              <a:rPr lang="en-US" altLang="zh-TW" sz="1400" b="0" i="0" dirty="0" err="1">
                <a:effectLst/>
                <a:latin typeface="ui-monospace"/>
              </a:rPr>
              <a:t>OnWednesday</a:t>
            </a:r>
            <a:r>
              <a:rPr lang="en-US" altLang="zh-TW" sz="1400" b="0" i="0" dirty="0">
                <a:effectLst/>
                <a:latin typeface="ui-monospace"/>
              </a:rPr>
              <a:t> he lost 2 more so now he has 35 - 2 = 33 balls. The answer is 33.Q: Olivia has $23. She bought five bagels for $3 each. How much money does she have </a:t>
            </a:r>
            <a:r>
              <a:rPr lang="en-US" altLang="zh-TW" sz="1400" b="0" i="0" dirty="0" err="1">
                <a:effectLst/>
                <a:latin typeface="ui-monospace"/>
              </a:rPr>
              <a:t>left?A</a:t>
            </a:r>
            <a:r>
              <a:rPr lang="en-US" altLang="zh-TW" sz="1400" b="0" i="0" dirty="0">
                <a:effectLst/>
                <a:latin typeface="ui-monospace"/>
              </a:rPr>
              <a:t>: She bought 5 bagels for $3 each. This means she spent 5Q: When I was 6 my sister was half my age. Now I’m 70 how old is my </a:t>
            </a:r>
            <a:r>
              <a:rPr lang="en-US" altLang="zh-TW" sz="1400" b="0" i="0" dirty="0" err="1">
                <a:effectLst/>
                <a:latin typeface="ui-monospace"/>
              </a:rPr>
              <a:t>sister?A</a:t>
            </a:r>
            <a:r>
              <a:rPr lang="en-US" altLang="zh-TW" sz="1400" b="0" i="0" dirty="0">
                <a:effectLst/>
                <a:latin typeface="ui-monospace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550182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產生常識的提示語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模型是否也可以用於在進行預測之前生成知識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生成知識以用作提示的一部分。特別是，這對常識推理等任務有多大幫助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6343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C6EF39-F386-6AD9-EC62-282E1F3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876"/>
            <a:ext cx="9144000" cy="3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350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8E83CDB-E4F4-27A5-5C15-695BF4E8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304800"/>
            <a:ext cx="6943725" cy="40957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C32192-0E07-D103-5F1E-C9EA8010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028628"/>
            <a:ext cx="3362325" cy="1295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7468711-5D5C-2A1E-534C-72B3E3D3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672987"/>
            <a:ext cx="4333875" cy="20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004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93F9DC4-CC8E-402C-A1D7-C4ECCB30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907"/>
            <a:ext cx="9144000" cy="51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5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A3975B-4F28-05CF-719C-087A0C91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333500"/>
            <a:ext cx="89058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91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C9E7BE-93AD-8107-4093-5E535B5E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128712"/>
            <a:ext cx="6696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397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帳號後有一個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KEY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在程式使用此帳號需要設定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方式來存取模型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可以訓練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微調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模型只能在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的雲端上，無法下載，包括自己訓練的模型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自己微調的模型使用也要收費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不是每個模型都可以微調，目前只提供到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8977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的遊樂場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在寫程式之前先測試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多個參數可調整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next tokens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有多個預設集可參考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5686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4384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專有名詞解釋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296836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3886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參數說明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Length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 Sequences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Frequency/Presence Penalty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Best of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Inject Start/Restart Text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 probabilities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4829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原則及技巧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Insert/Edit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範例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429000" y="30480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Modes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398895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113124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21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D517E-ACCF-1D63-A03C-0C6646FE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78032"/>
            <a:ext cx="8077200" cy="53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87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80799" y="81575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C08C88-4A91-A73B-70DC-8E167961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329614"/>
            <a:ext cx="7677150" cy="50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41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23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2E958E-58F7-1DD4-5C37-36857BA8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8534400" cy="42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46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Edit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E5474D-5F59-0019-2EA2-20E490C5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95400"/>
            <a:ext cx="6781800" cy="49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704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Insert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6B8A89-5D16-ED2A-FF2F-757D6840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71600"/>
            <a:ext cx="7543800" cy="4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387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26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2A773-9CF8-C0C6-3CFD-F97CFF3F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99567"/>
            <a:ext cx="63246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3291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93729B-2A1D-96D0-E836-6326FF73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27" y="1371600"/>
            <a:ext cx="2298814" cy="3943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5055FB-AB4D-5A3E-E342-ED318EB5B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9" y="228600"/>
            <a:ext cx="2491154" cy="6477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6EA19A1-D17F-19B0-EC46-EA829AA6A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945" y="1012031"/>
            <a:ext cx="2342916" cy="506253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F9981A-9877-39E1-2447-69C861BBE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1" y="228600"/>
            <a:ext cx="218571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35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30480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Models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6566006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693FA-ABD3-8840-0A39-CE22D35B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24000"/>
            <a:ext cx="5715000" cy="49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30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2004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841701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30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883945-3AF6-B419-4F06-BFECEFFD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0200"/>
            <a:ext cx="5410200" cy="4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925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31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75F5D8-8156-E1C2-7FE6-D8D68130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8908"/>
            <a:ext cx="60293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8142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1F5279-30A4-4DBD-55CD-281567D9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2251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199327-0AE6-0D68-5F06-F878E053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" y="2971800"/>
            <a:ext cx="9144000" cy="172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328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040C583-156D-9D51-34A5-66D71BFD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6" y="387320"/>
            <a:ext cx="8033347" cy="60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167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978128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利用熱力學熵增定律，越大時越無序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值介於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在進入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之前，每個有可能的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都會有一個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值，是沒經過正規化的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將這個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值除以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，就會讓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的分佈出現變化，如果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變小，每個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的值就會再放大，如果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變大，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變會變小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最後再放入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算出機率值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越無序，越靠近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越有序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6CFD7F-A780-FC56-511C-D6860A93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061180"/>
            <a:ext cx="2743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04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C47F99B-787A-59A3-B5A6-9B92A02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3" y="1447800"/>
            <a:ext cx="890477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16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D571302-6A5C-2CF3-E6C5-8FC5A6C0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847725"/>
            <a:ext cx="8429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9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1A1EEA-BB4C-CAFE-4680-B611D54C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776287"/>
            <a:ext cx="907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3063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AD303AA-63D0-6E84-886F-051F8839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66775"/>
            <a:ext cx="8572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81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將需要完成的任務的描述嵌入到輸入中，作為一個問題，而不是隱含地給出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最有名的稱之為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Chain of thoughts(COT)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生成一系列中間步驟來提高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LLM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的推理能力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導致多步驟問題的最終答案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在一些需要邏輯思維和多個步驟才能解決的推理任務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99035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「人類最好的朋友是」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，多試幾次的結果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6095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最大長度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0669837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最大長度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和生成文字最大長度的總合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視模型而定，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2048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4096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，還有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單位是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包括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個英文字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中文大約是一個字一個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25888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停止序列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7575152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停止序列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遇到什麼字會停止生成，就算還沒達到最大長度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預設值是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AI., Human. \n\n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可以自己設定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229973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FD17770-21D6-8CD1-7CBD-303E0C50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8643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017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5EDBCF-188F-EE90-4868-C4D961E9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95287"/>
            <a:ext cx="8858250" cy="6067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EFA55E-8444-0DEB-FC7B-F05F2084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971800"/>
            <a:ext cx="4371975" cy="177165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7661675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1609289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稱之為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sampling threshold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nucleus sampling)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也是調整出現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的發散程度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通常使用時，會固定一個值，如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Top-P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再調整另一個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越近接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越固定，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越亂數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Cumulative distribution function(CDF)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累積機率分佈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062068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 want to eat  ______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要算出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P(word/I want to eat)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E2B612-D0D6-41E9-7F30-EB4C494E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77626"/>
            <a:ext cx="557250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819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Injection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模型經過訓練以遵循人為給定的指令來遵循惡意使用者提供的指令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越獄，可能包括要求模特扮演角色，用論點回答，或假裝優於審核指令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提示洩漏，其中使用者說服模型洩露通常對用戶隱藏的提示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走私：使用者說服模型洩露通常對用戶隱藏的提示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最有名的就是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DAN(Do anything now)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，即將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21730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把發生的機率相加起來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2%, 3.5%, 4.5%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就會選到對應不同的字的可能性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CCF27E-1CD5-7C13-5A2E-C6A7C63C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398460"/>
            <a:ext cx="6011139" cy="20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2550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F09100-0FA3-B82B-08F7-BB3285AC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28712"/>
            <a:ext cx="83439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3409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F98FD2-DCE9-71D7-D5DC-998235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61975"/>
            <a:ext cx="81534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565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7FA43E-E531-5A82-7077-4FAB6A43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38175"/>
            <a:ext cx="8001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098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Penalty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6185950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Frequency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頻率懲罰參數控制模型重複預測的趨勢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頻率懲罰降低了已經生成單詞的機率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懲罰取決於一個詞在預測中已經出現了多少次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7F4A87-798D-99E6-2539-13D86E576390}"/>
              </a:ext>
            </a:extLst>
          </p:cNvPr>
          <p:cNvSpPr txBox="1"/>
          <p:nvPr/>
        </p:nvSpPr>
        <p:spPr>
          <a:xfrm>
            <a:off x="2286000" y="298052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頻率懲罰參數控制模型重複預測的趨勢。頻率懲罰降低了已經生成單詞的概率。懲罰取決於一個詞在預測中已經出現了多少次。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51511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Presence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存在懲罰參數鼓勵模型做出新的預測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如果某個詞已經出現在預測文字中，則存在懲罰會降低該詞的機率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與頻率懲罰不同，存在懲罰不依賴於單詞在過去預測中出現的頻率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473186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Best of n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8342633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Best of n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模型會在伺服器端生成多個答案，並且選擇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個最適當的值顯示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如果設太大，就會大量生成文字，會讓費用暴增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平常就設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，因為生成的答案應該已經是最好的答案了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453047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前綴後綴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921233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就是向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提問時的句子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這個句子的問法，會影響輸出的品質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如果應用到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上，就不只是和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交流，直接和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模型交流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的問句技巧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是一個「下一個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」的模型，因此提示語的不同，會直接影響下一個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出現的異同</a:t>
            </a:r>
          </a:p>
        </p:txBody>
      </p:sp>
    </p:spTree>
    <p:extLst>
      <p:ext uri="{BB962C8B-B14F-4D97-AF65-F5344CB8AC3E}">
        <p14:creationId xmlns:p14="http://schemas.microsoft.com/office/powerpoint/2010/main" val="300325011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Inject Start/Restart text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Start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：在提問後面自動接上的字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59D54E-467D-5984-429A-A107659C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3" y="2209800"/>
            <a:ext cx="4333875" cy="26955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AE139B7-7F50-0AC1-8436-775007D8F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392" y="2174838"/>
            <a:ext cx="1971675" cy="9334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F39999-A25E-83F2-5554-4690CF48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392" y="3429000"/>
            <a:ext cx="26098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624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973DEEE-5C02-B34A-ACC3-765173EE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619750" cy="2590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65C48C-6016-AF48-7B8D-41ACFC53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2438400"/>
            <a:ext cx="1809750" cy="16859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9FE72C-AE52-5418-E08B-B45AEB73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052"/>
            <a:ext cx="9144000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9938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顯示產生文字的機率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2F13E3-AC30-1E52-CF32-4478F134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81200"/>
            <a:ext cx="65921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241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1309083-9E84-A40F-D3DB-7532E854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95"/>
            <a:ext cx="9144000" cy="42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2978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0D62EA6-D47E-0F81-51F7-D96E4646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2162175"/>
            <a:ext cx="4638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449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C2C0C82-7352-2FCB-4218-2F118FC5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785937"/>
            <a:ext cx="5305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501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D83A96-23EC-11DC-3B78-661D904D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690687"/>
            <a:ext cx="5657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97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2D49AA-1B50-8BCB-4CF0-C6D91257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571625"/>
            <a:ext cx="7143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034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514600" y="29718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639105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使用最新的模型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657800-5C0A-4D55-2544-44DEAE48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905000"/>
            <a:ext cx="5867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66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就是一個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Auto Complete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一切的來源就是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就是將一個通用模型，利用提示語的方式來完成單一下游任務的方法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使用者不需要再微調下游任務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可以用在各種已知下游任務，如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、情感分析、分析、語義標注、指代任務、聊天機器人等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只是一個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應用，本身功能不強大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87010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使用分隔符號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70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F3BAC0-52AA-39E2-C043-1CD5FF30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85900"/>
            <a:ext cx="8376397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1316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使用精確長文字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71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介紹一下明新科大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字繁體中文介紹明新科技大學，這是一個在台灣新竹縣新豐鄉的大學，避免冗長的文字，用列點式介紹，不要使用官方文字：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630458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使用範例格式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72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提取下面文字中的命名實體類型：公司名稱、人名、特定抬頭及主題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提取下面文字中提到的重要實體。首先提取所有公司名稱，然後提取所有人員姓名，然後提取適合內容的特定主題，最後提取一般總體主題所需</a:t>
            </a:r>
          </a:p>
          <a:p>
            <a:pPr algn="l"/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格式：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comma_separated_list_of_company_names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人員名稱：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特定主題：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endParaRPr lang="en-US" altLang="zh-TW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文本：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{text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067495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避免太多形容詞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73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用簡短幾句話描述這個產品，不要太多字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3-5</a:t>
            </a: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個句子的段落描述下列文字提到的產品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875906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避免「不要做什麼」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74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6543" y="4114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The agent will attempt to diagnose the problem and suggest a solution, whilst refraining from asking any questions related to PII. Instead of asking for PII, such as username or password, refer the user to the help article www.samplewebsite.com/help/faq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DO NOT ASK USERNAME OR PASSWORD. DO NOT REPEAT.</a:t>
            </a:r>
          </a:p>
          <a:p>
            <a:pPr algn="l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958628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給模型一個小提示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75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3240376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990345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完整格式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4242082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5B63CB5-ECCD-0E9D-9D2F-0323C94B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1912"/>
            <a:ext cx="61245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067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4875F3-760C-F06D-30CF-1761E166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733"/>
            <a:ext cx="9144000" cy="4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970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2114F8D-BB67-38FA-1262-E1011681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323"/>
            <a:ext cx="9144000" cy="21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141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的輸入和輸入字數有限制，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有不同的參數可以設定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有固定的結果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目前提示語工程師在矽谷的年薪是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萬美金到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萬美金之間</a:t>
            </a:r>
          </a:p>
        </p:txBody>
      </p:sp>
    </p:spTree>
    <p:extLst>
      <p:ext uri="{BB962C8B-B14F-4D97-AF65-F5344CB8AC3E}">
        <p14:creationId xmlns:p14="http://schemas.microsoft.com/office/powerpoint/2010/main" val="290805054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D36EBB-D311-0E25-16EB-3FAB8278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19100"/>
            <a:ext cx="77819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78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0F30E59-5EFB-3B0F-CED1-0F2BAF32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832"/>
            <a:ext cx="9144000" cy="4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30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56B610F-3580-8DE2-4349-22547784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133"/>
            <a:ext cx="9144000" cy="43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443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DDFD797-5298-FFDE-E5C1-357950A3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788"/>
            <a:ext cx="9144000" cy="43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97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FD1BB6-CFA4-18AE-5FD6-621B56E7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47"/>
            <a:ext cx="9144000" cy="43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76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943EC8D-5C8F-CD33-9C5F-0BB7875A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64"/>
            <a:ext cx="9144000" cy="44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160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880DE0-43F4-9188-AF45-1A2323F5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388"/>
            <a:ext cx="9144000" cy="4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793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5/8/2023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83204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Few-shot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Chain-of-Thought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Self-Consistency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 Knowledge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Automatic Prompt Engineer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Active-Prompt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Directional Stimulus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ReAct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Multimodal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Graph Prompting</a:t>
            </a:r>
            <a:endParaRPr lang="en-US" altLang="zh-TW" sz="28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31086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再探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zero-shot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使用了人類老師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RLHF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（來自人類反饋的強化學習）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模型被調整以更好地適應人類偏好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語言模型已經大概知道人類世界知識，並且由人類老師幫忙教導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如果真的無樣本，可利用上一小節的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大元素來給模型完整的提示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33342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B15C31D-F741-3854-21AC-FC7ECA98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"/>
            <a:ext cx="6917149" cy="54824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08A26F2-5C62-EF36-3A7A-A7474134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9" y="4958555"/>
            <a:ext cx="6000750" cy="1657350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9839015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時，偏重於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如果有樣本時，偏向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不只是從內容中學習，會從我們的「模式」中學習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就算是錯誤答案也會給出「正確」的方向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下面是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one-shot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74572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A2EC50-2980-4548-175D-45C31641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66800"/>
            <a:ext cx="6096000" cy="36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78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210F22B-4F1F-3098-B6CF-FBFA6043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061"/>
            <a:ext cx="9144000" cy="3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54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30753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883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B55502A-2CF4-8960-12A5-36E3A09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073"/>
            <a:ext cx="9144000" cy="43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5552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將問題拆解成更小的問題和答案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讓模型多花點步驟和邏輯去產生正確答案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這些小的步驟和答案都必須正確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980221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T">
            <a:extLst>
              <a:ext uri="{FF2B5EF4-FFF2-40B4-BE49-F238E27FC236}">
                <a16:creationId xmlns:a16="http://schemas.microsoft.com/office/drawing/2014/main" id="{844F8DD3-DD28-858E-8EB7-BF291F48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176338"/>
            <a:ext cx="89535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142066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A5F6536-919D-87F0-D761-E8B4FD7D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6705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7600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5/8/2023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10, 19, 4, 8, 12,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19) gives 36.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16,  11, 14, 4, 8, 13,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(11, 13) gives 24.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9, 10, 12, 13, 4, 2.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9, 13) gives 39.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427990567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3056</Words>
  <Application>Microsoft Office PowerPoint</Application>
  <PresentationFormat>如螢幕大小 (4:3)</PresentationFormat>
  <Paragraphs>454</Paragraphs>
  <Slides>107</Slides>
  <Notes>64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107</vt:i4>
      </vt:variant>
    </vt:vector>
  </HeadingPairs>
  <TitlesOfParts>
    <vt:vector size="115" baseType="lpstr">
      <vt:lpstr>source-serif-pro</vt:lpstr>
      <vt:lpstr>ui-monospace</vt:lpstr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2023-05-08T03:33:49Z</dcterms:modified>
</cp:coreProperties>
</file>